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21386800" cy="30387925"/>
  <p:notesSz cx="6805613" cy="9939338"/>
  <p:defaultTextStyle>
    <a:defPPr>
      <a:defRPr lang="zh-TW"/>
    </a:defPPr>
    <a:lvl1pPr marL="0" algn="l" defTabSz="2958541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9271" algn="l" defTabSz="2958541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58541" algn="l" defTabSz="2958541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37812" algn="l" defTabSz="2958541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917082" algn="l" defTabSz="2958541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96353" algn="l" defTabSz="2958541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75624" algn="l" defTabSz="2958541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54894" algn="l" defTabSz="2958541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834165" algn="l" defTabSz="2958541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71">
          <p15:clr>
            <a:srgbClr val="A4A3A4"/>
          </p15:clr>
        </p15:guide>
        <p15:guide id="2" pos="67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深色樣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中等深淺樣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254"/>
    <p:restoredTop sz="94674"/>
  </p:normalViewPr>
  <p:slideViewPr>
    <p:cSldViewPr>
      <p:cViewPr>
        <p:scale>
          <a:sx n="39" d="100"/>
          <a:sy n="39" d="100"/>
        </p:scale>
        <p:origin x="-210" y="-3114"/>
      </p:cViewPr>
      <p:guideLst>
        <p:guide orient="horz" pos="9571"/>
        <p:guide pos="67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04010" y="9439955"/>
            <a:ext cx="18178780" cy="651370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08020" y="17219824"/>
            <a:ext cx="14970760" cy="776580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9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8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37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17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96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75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54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34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1F7D-8755-4D61-AA85-D8CE512A1DA6}" type="datetimeFigureOut">
              <a:rPr lang="zh-TW" altLang="en-US" smtClean="0"/>
              <a:pPr/>
              <a:t>2025/3/6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DA07-DBD6-43A9-981F-6E2A1483BE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1F7D-8755-4D61-AA85-D8CE512A1DA6}" type="datetimeFigureOut">
              <a:rPr lang="zh-TW" altLang="en-US" smtClean="0"/>
              <a:pPr/>
              <a:t>2025/3/6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DA07-DBD6-43A9-981F-6E2A1483BE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36264736" y="5395266"/>
            <a:ext cx="11254060" cy="114883239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502553" y="5395266"/>
            <a:ext cx="33405737" cy="11488323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1F7D-8755-4D61-AA85-D8CE512A1DA6}" type="datetimeFigureOut">
              <a:rPr lang="zh-TW" altLang="en-US" smtClean="0"/>
              <a:pPr/>
              <a:t>2025/3/6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DA07-DBD6-43A9-981F-6E2A1483BE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1F7D-8755-4D61-AA85-D8CE512A1DA6}" type="datetimeFigureOut">
              <a:rPr lang="zh-TW" altLang="en-US" smtClean="0"/>
              <a:pPr/>
              <a:t>2025/3/6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DA07-DBD6-43A9-981F-6E2A1483BE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89410" y="19527057"/>
            <a:ext cx="18178780" cy="6035380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689410" y="12879702"/>
            <a:ext cx="18178780" cy="6647356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9271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8541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37812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17082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96353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75624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54894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3416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1F7D-8755-4D61-AA85-D8CE512A1DA6}" type="datetimeFigureOut">
              <a:rPr lang="zh-TW" altLang="en-US" smtClean="0"/>
              <a:pPr/>
              <a:t>2025/3/6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DA07-DBD6-43A9-981F-6E2A1483BE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502554" y="31414924"/>
            <a:ext cx="22329898" cy="88863580"/>
          </a:xfrm>
        </p:spPr>
        <p:txBody>
          <a:bodyPr/>
          <a:lstStyle>
            <a:lvl1pPr>
              <a:defRPr sz="9100"/>
            </a:lvl1pPr>
            <a:lvl2pPr>
              <a:defRPr sz="78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25188899" y="31414924"/>
            <a:ext cx="22329898" cy="88863580"/>
          </a:xfrm>
        </p:spPr>
        <p:txBody>
          <a:bodyPr/>
          <a:lstStyle>
            <a:lvl1pPr>
              <a:defRPr sz="9100"/>
            </a:lvl1pPr>
            <a:lvl2pPr>
              <a:defRPr sz="78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1F7D-8755-4D61-AA85-D8CE512A1DA6}" type="datetimeFigureOut">
              <a:rPr lang="zh-TW" altLang="en-US" smtClean="0"/>
              <a:pPr/>
              <a:t>2025/3/6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DA07-DBD6-43A9-981F-6E2A1483BE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9340" y="1216926"/>
            <a:ext cx="19248120" cy="5064654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9340" y="6802114"/>
            <a:ext cx="9449551" cy="2834797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79271" indent="0">
              <a:buNone/>
              <a:defRPr sz="6500" b="1"/>
            </a:lvl2pPr>
            <a:lvl3pPr marL="2958541" indent="0">
              <a:buNone/>
              <a:defRPr sz="5800" b="1"/>
            </a:lvl3pPr>
            <a:lvl4pPr marL="4437812" indent="0">
              <a:buNone/>
              <a:defRPr sz="5200" b="1"/>
            </a:lvl4pPr>
            <a:lvl5pPr marL="5917082" indent="0">
              <a:buNone/>
              <a:defRPr sz="5200" b="1"/>
            </a:lvl5pPr>
            <a:lvl6pPr marL="7396353" indent="0">
              <a:buNone/>
              <a:defRPr sz="5200" b="1"/>
            </a:lvl6pPr>
            <a:lvl7pPr marL="8875624" indent="0">
              <a:buNone/>
              <a:defRPr sz="5200" b="1"/>
            </a:lvl7pPr>
            <a:lvl8pPr marL="10354894" indent="0">
              <a:buNone/>
              <a:defRPr sz="5200" b="1"/>
            </a:lvl8pPr>
            <a:lvl9pPr marL="11834165" indent="0">
              <a:buNone/>
              <a:defRPr sz="5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69340" y="9636912"/>
            <a:ext cx="9449551" cy="17508230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10864198" y="6802114"/>
            <a:ext cx="9453263" cy="2834797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79271" indent="0">
              <a:buNone/>
              <a:defRPr sz="6500" b="1"/>
            </a:lvl2pPr>
            <a:lvl3pPr marL="2958541" indent="0">
              <a:buNone/>
              <a:defRPr sz="5800" b="1"/>
            </a:lvl3pPr>
            <a:lvl4pPr marL="4437812" indent="0">
              <a:buNone/>
              <a:defRPr sz="5200" b="1"/>
            </a:lvl4pPr>
            <a:lvl5pPr marL="5917082" indent="0">
              <a:buNone/>
              <a:defRPr sz="5200" b="1"/>
            </a:lvl5pPr>
            <a:lvl6pPr marL="7396353" indent="0">
              <a:buNone/>
              <a:defRPr sz="5200" b="1"/>
            </a:lvl6pPr>
            <a:lvl7pPr marL="8875624" indent="0">
              <a:buNone/>
              <a:defRPr sz="5200" b="1"/>
            </a:lvl7pPr>
            <a:lvl8pPr marL="10354894" indent="0">
              <a:buNone/>
              <a:defRPr sz="5200" b="1"/>
            </a:lvl8pPr>
            <a:lvl9pPr marL="11834165" indent="0">
              <a:buNone/>
              <a:defRPr sz="5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10864198" y="9636912"/>
            <a:ext cx="9453263" cy="17508230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1F7D-8755-4D61-AA85-D8CE512A1DA6}" type="datetimeFigureOut">
              <a:rPr lang="zh-TW" altLang="en-US" smtClean="0"/>
              <a:pPr/>
              <a:t>2025/3/6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DA07-DBD6-43A9-981F-6E2A1483BE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1F7D-8755-4D61-AA85-D8CE512A1DA6}" type="datetimeFigureOut">
              <a:rPr lang="zh-TW" altLang="en-US" smtClean="0"/>
              <a:pPr/>
              <a:t>2025/3/6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DA07-DBD6-43A9-981F-6E2A1483BE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1F7D-8755-4D61-AA85-D8CE512A1DA6}" type="datetimeFigureOut">
              <a:rPr lang="zh-TW" altLang="en-US" smtClean="0"/>
              <a:pPr/>
              <a:t>2025/3/6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DA07-DBD6-43A9-981F-6E2A1483BE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9341" y="1209890"/>
            <a:ext cx="7036110" cy="5149065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61645" y="1209892"/>
            <a:ext cx="11955815" cy="25935252"/>
          </a:xfrm>
        </p:spPr>
        <p:txBody>
          <a:bodyPr/>
          <a:lstStyle>
            <a:lvl1pPr>
              <a:defRPr sz="10400"/>
            </a:lvl1pPr>
            <a:lvl2pPr>
              <a:defRPr sz="9100"/>
            </a:lvl2pPr>
            <a:lvl3pPr>
              <a:defRPr sz="78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069341" y="6358957"/>
            <a:ext cx="7036110" cy="20786187"/>
          </a:xfrm>
        </p:spPr>
        <p:txBody>
          <a:bodyPr/>
          <a:lstStyle>
            <a:lvl1pPr marL="0" indent="0">
              <a:buNone/>
              <a:defRPr sz="4500"/>
            </a:lvl1pPr>
            <a:lvl2pPr marL="1479271" indent="0">
              <a:buNone/>
              <a:defRPr sz="3900"/>
            </a:lvl2pPr>
            <a:lvl3pPr marL="2958541" indent="0">
              <a:buNone/>
              <a:defRPr sz="3200"/>
            </a:lvl3pPr>
            <a:lvl4pPr marL="4437812" indent="0">
              <a:buNone/>
              <a:defRPr sz="2900"/>
            </a:lvl4pPr>
            <a:lvl5pPr marL="5917082" indent="0">
              <a:buNone/>
              <a:defRPr sz="2900"/>
            </a:lvl5pPr>
            <a:lvl6pPr marL="7396353" indent="0">
              <a:buNone/>
              <a:defRPr sz="2900"/>
            </a:lvl6pPr>
            <a:lvl7pPr marL="8875624" indent="0">
              <a:buNone/>
              <a:defRPr sz="2900"/>
            </a:lvl7pPr>
            <a:lvl8pPr marL="10354894" indent="0">
              <a:buNone/>
              <a:defRPr sz="2900"/>
            </a:lvl8pPr>
            <a:lvl9pPr marL="11834165" indent="0">
              <a:buNone/>
              <a:defRPr sz="2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1F7D-8755-4D61-AA85-D8CE512A1DA6}" type="datetimeFigureOut">
              <a:rPr lang="zh-TW" altLang="en-US" smtClean="0"/>
              <a:pPr/>
              <a:t>2025/3/6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DA07-DBD6-43A9-981F-6E2A1483BE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91962" y="21271547"/>
            <a:ext cx="12832080" cy="2511227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191962" y="2715217"/>
            <a:ext cx="12832080" cy="18232755"/>
          </a:xfrm>
        </p:spPr>
        <p:txBody>
          <a:bodyPr/>
          <a:lstStyle>
            <a:lvl1pPr marL="0" indent="0">
              <a:buNone/>
              <a:defRPr sz="10400"/>
            </a:lvl1pPr>
            <a:lvl2pPr marL="1479271" indent="0">
              <a:buNone/>
              <a:defRPr sz="9100"/>
            </a:lvl2pPr>
            <a:lvl3pPr marL="2958541" indent="0">
              <a:buNone/>
              <a:defRPr sz="7800"/>
            </a:lvl3pPr>
            <a:lvl4pPr marL="4437812" indent="0">
              <a:buNone/>
              <a:defRPr sz="6500"/>
            </a:lvl4pPr>
            <a:lvl5pPr marL="5917082" indent="0">
              <a:buNone/>
              <a:defRPr sz="6500"/>
            </a:lvl5pPr>
            <a:lvl6pPr marL="7396353" indent="0">
              <a:buNone/>
              <a:defRPr sz="6500"/>
            </a:lvl6pPr>
            <a:lvl7pPr marL="8875624" indent="0">
              <a:buNone/>
              <a:defRPr sz="6500"/>
            </a:lvl7pPr>
            <a:lvl8pPr marL="10354894" indent="0">
              <a:buNone/>
              <a:defRPr sz="6500"/>
            </a:lvl8pPr>
            <a:lvl9pPr marL="11834165" indent="0">
              <a:buNone/>
              <a:defRPr sz="6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191962" y="23782774"/>
            <a:ext cx="12832080" cy="3566358"/>
          </a:xfrm>
        </p:spPr>
        <p:txBody>
          <a:bodyPr/>
          <a:lstStyle>
            <a:lvl1pPr marL="0" indent="0">
              <a:buNone/>
              <a:defRPr sz="4500"/>
            </a:lvl1pPr>
            <a:lvl2pPr marL="1479271" indent="0">
              <a:buNone/>
              <a:defRPr sz="3900"/>
            </a:lvl2pPr>
            <a:lvl3pPr marL="2958541" indent="0">
              <a:buNone/>
              <a:defRPr sz="3200"/>
            </a:lvl3pPr>
            <a:lvl4pPr marL="4437812" indent="0">
              <a:buNone/>
              <a:defRPr sz="2900"/>
            </a:lvl4pPr>
            <a:lvl5pPr marL="5917082" indent="0">
              <a:buNone/>
              <a:defRPr sz="2900"/>
            </a:lvl5pPr>
            <a:lvl6pPr marL="7396353" indent="0">
              <a:buNone/>
              <a:defRPr sz="2900"/>
            </a:lvl6pPr>
            <a:lvl7pPr marL="8875624" indent="0">
              <a:buNone/>
              <a:defRPr sz="2900"/>
            </a:lvl7pPr>
            <a:lvl8pPr marL="10354894" indent="0">
              <a:buNone/>
              <a:defRPr sz="2900"/>
            </a:lvl8pPr>
            <a:lvl9pPr marL="11834165" indent="0">
              <a:buNone/>
              <a:defRPr sz="2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1F7D-8755-4D61-AA85-D8CE512A1DA6}" type="datetimeFigureOut">
              <a:rPr lang="zh-TW" altLang="en-US" smtClean="0"/>
              <a:pPr/>
              <a:t>2025/3/6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DA07-DBD6-43A9-981F-6E2A1483BE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069340" y="1216926"/>
            <a:ext cx="19248120" cy="5064654"/>
          </a:xfrm>
          <a:prstGeom prst="rect">
            <a:avLst/>
          </a:prstGeom>
        </p:spPr>
        <p:txBody>
          <a:bodyPr vert="horz" lIns="295854" tIns="147927" rIns="295854" bIns="147927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9340" y="7090518"/>
            <a:ext cx="19248120" cy="20054626"/>
          </a:xfrm>
          <a:prstGeom prst="rect">
            <a:avLst/>
          </a:prstGeom>
        </p:spPr>
        <p:txBody>
          <a:bodyPr vert="horz" lIns="295854" tIns="147927" rIns="295854" bIns="147927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069340" y="28165107"/>
            <a:ext cx="4990253" cy="1617876"/>
          </a:xfrm>
          <a:prstGeom prst="rect">
            <a:avLst/>
          </a:prstGeom>
        </p:spPr>
        <p:txBody>
          <a:bodyPr vert="horz" lIns="295854" tIns="147927" rIns="295854" bIns="147927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61F7D-8755-4D61-AA85-D8CE512A1DA6}" type="datetimeFigureOut">
              <a:rPr lang="zh-TW" altLang="en-US" smtClean="0"/>
              <a:pPr/>
              <a:t>2025/3/6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7307157" y="28165107"/>
            <a:ext cx="6772487" cy="1617876"/>
          </a:xfrm>
          <a:prstGeom prst="rect">
            <a:avLst/>
          </a:prstGeom>
        </p:spPr>
        <p:txBody>
          <a:bodyPr vert="horz" lIns="295854" tIns="147927" rIns="295854" bIns="147927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5327207" y="28165107"/>
            <a:ext cx="4990253" cy="1617876"/>
          </a:xfrm>
          <a:prstGeom prst="rect">
            <a:avLst/>
          </a:prstGeom>
        </p:spPr>
        <p:txBody>
          <a:bodyPr vert="horz" lIns="295854" tIns="147927" rIns="295854" bIns="147927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EDA07-DBD6-43A9-981F-6E2A1483BE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58541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9453" indent="-1109453" algn="l" defTabSz="2958541" rtl="0" eaLnBrk="1" latinLnBrk="0" hangingPunct="1">
        <a:spcBef>
          <a:spcPct val="20000"/>
        </a:spcBef>
        <a:buFont typeface="Arial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1pPr>
      <a:lvl2pPr marL="2403815" indent="-924544" algn="l" defTabSz="2958541" rtl="0" eaLnBrk="1" latinLnBrk="0" hangingPunct="1">
        <a:spcBef>
          <a:spcPct val="20000"/>
        </a:spcBef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2pPr>
      <a:lvl3pPr marL="3698177" indent="-739635" algn="l" defTabSz="2958541" rtl="0" eaLnBrk="1" latinLnBrk="0" hangingPunct="1">
        <a:spcBef>
          <a:spcPct val="20000"/>
        </a:spcBef>
        <a:buFont typeface="Arial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3pPr>
      <a:lvl4pPr marL="5177447" indent="-739635" algn="l" defTabSz="2958541" rtl="0" eaLnBrk="1" latinLnBrk="0" hangingPunct="1">
        <a:spcBef>
          <a:spcPct val="20000"/>
        </a:spcBef>
        <a:buFont typeface="Arial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56718" indent="-739635" algn="l" defTabSz="2958541" rtl="0" eaLnBrk="1" latinLnBrk="0" hangingPunct="1">
        <a:spcBef>
          <a:spcPct val="20000"/>
        </a:spcBef>
        <a:buFont typeface="Arial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35988" indent="-739635" algn="l" defTabSz="2958541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615259" indent="-739635" algn="l" defTabSz="2958541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94530" indent="-739635" algn="l" defTabSz="2958541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73800" indent="-739635" algn="l" defTabSz="2958541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2958541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9271" algn="l" defTabSz="2958541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8541" algn="l" defTabSz="2958541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37812" algn="l" defTabSz="2958541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17082" algn="l" defTabSz="2958541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96353" algn="l" defTabSz="2958541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75624" algn="l" defTabSz="2958541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54894" algn="l" defTabSz="2958541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34165" algn="l" defTabSz="2958541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089923" y="2072174"/>
            <a:ext cx="18691821" cy="15500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TW" altLang="en-US" sz="45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</a:t>
            </a:r>
            <a:r>
              <a:rPr lang="zh-TW" altLang="en-US" sz="45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申請類別：</a:t>
            </a:r>
            <a:endParaRPr lang="en-US" altLang="zh-TW" sz="45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"/>
            </a:endParaRPr>
          </a:p>
          <a:p>
            <a:pPr marL="540000">
              <a:lnSpc>
                <a:spcPct val="125000"/>
              </a:lnSpc>
            </a:pPr>
            <a:r>
              <a:rPr lang="zh-TW" altLang="en-US" sz="3700" b="1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中等教育學程</a:t>
            </a:r>
            <a:r>
              <a:rPr lang="en-US" altLang="zh-TW" sz="3700" b="1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(</a:t>
            </a:r>
            <a:r>
              <a:rPr lang="zh-TW" altLang="en-US" sz="3700" b="1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國中、高中</a:t>
            </a:r>
            <a:r>
              <a:rPr lang="zh-TW" altLang="en-US" sz="3700" b="1" dirty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、高職</a:t>
            </a:r>
            <a:r>
              <a:rPr lang="en-US" altLang="zh-TW" sz="3700" b="1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zh-TW" altLang="en-US" sz="45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</a:t>
            </a:r>
            <a:r>
              <a:rPr lang="zh-TW" altLang="en-US" sz="45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申請科目與培育系所</a:t>
            </a:r>
            <a:r>
              <a:rPr lang="en-US" altLang="zh-TW" sz="45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(</a:t>
            </a:r>
            <a:r>
              <a:rPr lang="zh-TW" altLang="en-US" sz="45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含雙主修、輔系、研究所</a:t>
            </a:r>
            <a:r>
              <a:rPr lang="en-US" altLang="zh-TW" sz="45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)</a:t>
            </a:r>
            <a:r>
              <a:rPr lang="zh-TW" altLang="en-US" sz="45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：</a:t>
            </a:r>
            <a:endParaRPr lang="en-US" altLang="zh-TW" sz="4500" b="1" dirty="0" smtClean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Wingdings"/>
            </a:endParaRPr>
          </a:p>
          <a:p>
            <a:pPr marL="540000" algn="just">
              <a:lnSpc>
                <a:spcPct val="125000"/>
              </a:lnSpc>
            </a:pPr>
            <a:r>
              <a:rPr lang="zh-TW" altLang="en-US" sz="35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國文科</a:t>
            </a:r>
            <a:r>
              <a:rPr lang="en-US" altLang="zh-TW" sz="35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(</a:t>
            </a:r>
            <a:r>
              <a:rPr lang="zh-TW" altLang="en-US" sz="35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應用華語文學系</a:t>
            </a:r>
            <a:r>
              <a:rPr lang="en-US" altLang="zh-TW" sz="35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)</a:t>
            </a:r>
            <a:r>
              <a:rPr lang="zh-TW" altLang="en-US" sz="35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、英文科</a:t>
            </a:r>
            <a:r>
              <a:rPr lang="en-US" altLang="zh-TW" sz="35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(</a:t>
            </a:r>
            <a:r>
              <a:rPr lang="zh-TW" altLang="en-US" sz="35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應用外國語文學系</a:t>
            </a:r>
            <a:r>
              <a:rPr lang="en-US" altLang="zh-TW" sz="35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)</a:t>
            </a:r>
            <a:r>
              <a:rPr lang="zh-TW" altLang="en-US" sz="35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、數學科</a:t>
            </a:r>
            <a:r>
              <a:rPr lang="en-US" altLang="zh-TW" sz="35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(</a:t>
            </a:r>
            <a:r>
              <a:rPr lang="zh-TW" altLang="en-US" sz="35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應用數學系</a:t>
            </a:r>
            <a:r>
              <a:rPr lang="en-US" altLang="zh-TW" sz="35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)</a:t>
            </a:r>
            <a:r>
              <a:rPr lang="zh-TW" altLang="en-US" sz="35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、物理科 </a:t>
            </a:r>
            <a:r>
              <a:rPr lang="en-US" altLang="zh-TW" sz="35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(</a:t>
            </a:r>
            <a:r>
              <a:rPr lang="zh-TW" altLang="en-US" sz="35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物理學系</a:t>
            </a:r>
            <a:r>
              <a:rPr lang="en-US" altLang="zh-TW" sz="35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)</a:t>
            </a:r>
            <a:r>
              <a:rPr lang="zh-TW" altLang="en-US" sz="35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、生物科</a:t>
            </a:r>
            <a:r>
              <a:rPr lang="en-US" altLang="zh-TW" sz="35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(</a:t>
            </a:r>
            <a:r>
              <a:rPr lang="zh-TW" altLang="en-US" sz="35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生物科技學系、生物醫學工程學系</a:t>
            </a:r>
            <a:r>
              <a:rPr lang="en-US" altLang="zh-TW" sz="35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)</a:t>
            </a:r>
            <a:r>
              <a:rPr lang="zh-TW" altLang="en-US" sz="35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、輔導科</a:t>
            </a:r>
            <a:r>
              <a:rPr lang="en-US" altLang="zh-TW" sz="35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(</a:t>
            </a:r>
            <a:r>
              <a:rPr lang="zh-TW" altLang="en-US" sz="35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心理學系</a:t>
            </a:r>
            <a:r>
              <a:rPr lang="en-US" altLang="zh-TW" sz="35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)</a:t>
            </a:r>
            <a:r>
              <a:rPr lang="zh-TW" altLang="en-US" sz="35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、資訊科技科</a:t>
            </a:r>
            <a:r>
              <a:rPr lang="en-US" altLang="zh-TW" sz="35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(</a:t>
            </a:r>
            <a:r>
              <a:rPr lang="zh-TW" altLang="en-US" sz="35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資訊工程學系</a:t>
            </a:r>
            <a:r>
              <a:rPr lang="en-US" altLang="zh-TW" sz="35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)</a:t>
            </a:r>
            <a:r>
              <a:rPr lang="zh-TW" altLang="en-US" sz="35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、生活科技科</a:t>
            </a:r>
            <a:r>
              <a:rPr lang="en-US" altLang="zh-TW" sz="35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(</a:t>
            </a:r>
            <a:r>
              <a:rPr lang="zh-TW" altLang="en-US" sz="35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機械工程學系</a:t>
            </a:r>
            <a:r>
              <a:rPr lang="en-US" altLang="zh-TW" sz="35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)</a:t>
            </a:r>
            <a:r>
              <a:rPr lang="zh-TW" altLang="en-US" sz="35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、多媒體設計科</a:t>
            </a:r>
            <a:r>
              <a:rPr lang="en-US" altLang="zh-TW" sz="35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(</a:t>
            </a:r>
            <a:r>
              <a:rPr lang="zh-TW" altLang="en-US" sz="35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商業設計學系</a:t>
            </a:r>
            <a:r>
              <a:rPr lang="en-US" altLang="zh-TW" sz="35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zh-TW" altLang="en-US" sz="45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</a:t>
            </a:r>
            <a:r>
              <a:rPr lang="zh-TW" altLang="en-US" sz="45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申請資</a:t>
            </a:r>
            <a:r>
              <a:rPr lang="zh-TW" altLang="en-US" sz="45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格</a:t>
            </a:r>
            <a:r>
              <a:rPr lang="zh-TW" altLang="en-US" sz="45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：</a:t>
            </a:r>
            <a:endParaRPr lang="en-US" altLang="zh-TW" sz="4500" b="1" dirty="0" smtClean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Wingdings"/>
            </a:endParaRPr>
          </a:p>
          <a:p>
            <a:pPr marL="540000">
              <a:lnSpc>
                <a:spcPct val="125000"/>
              </a:lnSpc>
            </a:pPr>
            <a:r>
              <a:rPr lang="zh-TW" altLang="en-US" sz="35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altLang="zh-TW" sz="35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(</a:t>
            </a:r>
            <a:r>
              <a:rPr lang="zh-TW" altLang="en-US" sz="35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一</a:t>
            </a:r>
            <a:r>
              <a:rPr lang="en-US" altLang="zh-TW" sz="35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)</a:t>
            </a:r>
            <a:r>
              <a:rPr lang="zh-TW" altLang="en-US" sz="35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凡本校大學部</a:t>
            </a:r>
            <a:r>
              <a:rPr lang="en-US" altLang="zh-TW" sz="35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114</a:t>
            </a:r>
            <a:r>
              <a:rPr lang="zh-TW" altLang="en-US" sz="35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學年升級為二年級</a:t>
            </a:r>
            <a:r>
              <a:rPr lang="en-US" altLang="zh-TW" sz="35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(</a:t>
            </a:r>
            <a:r>
              <a:rPr lang="zh-TW" altLang="en-US" sz="35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含</a:t>
            </a:r>
            <a:r>
              <a:rPr lang="en-US" altLang="zh-TW" sz="35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)</a:t>
            </a:r>
            <a:r>
              <a:rPr lang="zh-TW" altLang="en-US" sz="35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以上之招生科別之培育學系</a:t>
            </a:r>
            <a:r>
              <a:rPr lang="en-US" altLang="zh-TW" sz="35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(</a:t>
            </a:r>
            <a:r>
              <a:rPr lang="zh-TW" altLang="en-US" sz="35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含雙主修、</a:t>
            </a:r>
            <a:r>
              <a:rPr lang="zh-TW" altLang="en-US" sz="35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輔系</a:t>
            </a:r>
            <a:r>
              <a:rPr lang="en-US" altLang="zh-TW" sz="35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)</a:t>
            </a:r>
            <a:r>
              <a:rPr lang="zh-TW" altLang="en-US" sz="35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學 </a:t>
            </a:r>
            <a:endParaRPr lang="en-US" altLang="zh-TW" sz="3500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Wingdings"/>
            </a:endParaRPr>
          </a:p>
          <a:p>
            <a:pPr marL="540000">
              <a:lnSpc>
                <a:spcPct val="125000"/>
              </a:lnSpc>
            </a:pPr>
            <a:r>
              <a:rPr lang="en-US" altLang="zh-TW" sz="35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altLang="zh-TW" sz="35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       </a:t>
            </a:r>
            <a:r>
              <a:rPr lang="zh-TW" altLang="en-US" sz="35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生，歷年學業成績平均分數達其就讀系之 </a:t>
            </a:r>
            <a:r>
              <a:rPr lang="zh-TW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班排名前</a:t>
            </a:r>
            <a:r>
              <a:rPr lang="en-US" altLang="zh-TW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70</a:t>
            </a:r>
            <a:r>
              <a:rPr lang="zh-TW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％ </a:t>
            </a:r>
            <a:r>
              <a:rPr lang="en-US" altLang="zh-TW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(</a:t>
            </a:r>
            <a:r>
              <a:rPr lang="zh-TW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含</a:t>
            </a:r>
            <a:r>
              <a:rPr lang="en-US" altLang="zh-TW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)</a:t>
            </a:r>
            <a:r>
              <a:rPr lang="zh-TW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或學業成績平均</a:t>
            </a:r>
            <a:r>
              <a:rPr lang="en-US" altLang="zh-TW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75</a:t>
            </a:r>
            <a:r>
              <a:rPr lang="zh-TW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分  </a:t>
            </a:r>
            <a:endParaRPr lang="en-US" altLang="zh-TW" sz="4000" b="1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Wingdings"/>
            </a:endParaRPr>
          </a:p>
          <a:p>
            <a:pPr marL="540000">
              <a:lnSpc>
                <a:spcPct val="125000"/>
              </a:lnSpc>
            </a:pPr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altLang="zh-TW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      (</a:t>
            </a:r>
            <a:r>
              <a:rPr lang="zh-TW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含</a:t>
            </a:r>
            <a:r>
              <a:rPr lang="en-US" altLang="zh-TW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)</a:t>
            </a:r>
            <a:r>
              <a:rPr lang="zh-TW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以上，且各學期操行成績達</a:t>
            </a:r>
            <a:r>
              <a:rPr lang="en-US" altLang="zh-TW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80</a:t>
            </a:r>
            <a:r>
              <a:rPr lang="zh-TW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分</a:t>
            </a:r>
            <a:r>
              <a:rPr lang="en-US" altLang="zh-TW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(</a:t>
            </a:r>
            <a:r>
              <a:rPr lang="zh-TW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含</a:t>
            </a:r>
            <a:r>
              <a:rPr lang="en-US" altLang="zh-TW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)</a:t>
            </a:r>
            <a:r>
              <a:rPr lang="zh-TW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以上者</a:t>
            </a:r>
            <a:r>
              <a:rPr lang="zh-TW" altLang="en-US" sz="45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。</a:t>
            </a:r>
            <a:endParaRPr lang="en-US" altLang="zh-TW" sz="4500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Wingdings"/>
            </a:endParaRPr>
          </a:p>
          <a:p>
            <a:pPr marL="540000">
              <a:lnSpc>
                <a:spcPct val="125000"/>
              </a:lnSpc>
            </a:pPr>
            <a:r>
              <a:rPr lang="zh-TW" altLang="en-US" sz="35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altLang="zh-TW" sz="35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(</a:t>
            </a:r>
            <a:r>
              <a:rPr lang="zh-TW" altLang="en-US" sz="35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二</a:t>
            </a:r>
            <a:r>
              <a:rPr lang="en-US" altLang="zh-TW" sz="35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)</a:t>
            </a:r>
            <a:r>
              <a:rPr lang="zh-TW" altLang="en-US" sz="35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本校大學部轉</a:t>
            </a:r>
            <a:r>
              <a:rPr lang="zh-TW" altLang="en-US" sz="35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學生、碩</a:t>
            </a:r>
            <a:r>
              <a:rPr lang="en-US" altLang="zh-TW" sz="35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/</a:t>
            </a:r>
            <a:r>
              <a:rPr lang="zh-TW" altLang="en-US" sz="35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博士</a:t>
            </a:r>
            <a:r>
              <a:rPr lang="zh-TW" altLang="en-US" sz="35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班研究生及碩士在職專班之研究生，詳情請見師培中心網頁 </a:t>
            </a:r>
          </a:p>
          <a:p>
            <a:pPr marL="540000">
              <a:lnSpc>
                <a:spcPct val="125000"/>
              </a:lnSpc>
            </a:pPr>
            <a:r>
              <a:rPr lang="zh-TW" altLang="en-US" sz="35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      「</a:t>
            </a:r>
            <a:r>
              <a:rPr lang="en-US" altLang="zh-TW" sz="35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114</a:t>
            </a:r>
            <a:r>
              <a:rPr lang="zh-TW" altLang="en-US" sz="35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學年</a:t>
            </a:r>
            <a:r>
              <a:rPr lang="zh-TW" altLang="en-US" sz="35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度中等教育學程甄試申請說明書」</a:t>
            </a:r>
            <a:r>
              <a:rPr lang="zh-TW" altLang="en-US" sz="35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。</a:t>
            </a:r>
            <a:endParaRPr lang="en-US" altLang="zh-TW" sz="3500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Wingdings"/>
            </a:endParaRPr>
          </a:p>
          <a:p>
            <a:pPr>
              <a:lnSpc>
                <a:spcPct val="150000"/>
              </a:lnSpc>
            </a:pPr>
            <a:r>
              <a:rPr lang="zh-TW" altLang="en-US" sz="50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</a:t>
            </a:r>
            <a:r>
              <a:rPr lang="zh-TW" altLang="en-US" sz="45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教育部獎學金及助學金：</a:t>
            </a:r>
            <a:r>
              <a:rPr lang="en-US" altLang="zh-TW" sz="35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(</a:t>
            </a:r>
            <a:r>
              <a:rPr lang="zh-TW" altLang="en-US" sz="35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名額各依據當年度教育部核定</a:t>
            </a:r>
            <a:r>
              <a:rPr lang="en-US" altLang="zh-TW" sz="35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)</a:t>
            </a:r>
            <a:endParaRPr lang="en-US" altLang="zh-TW" sz="3500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Wingdings"/>
            </a:endParaRPr>
          </a:p>
          <a:p>
            <a:pPr>
              <a:lnSpc>
                <a:spcPct val="125000"/>
              </a:lnSpc>
            </a:pPr>
            <a:r>
              <a:rPr lang="zh-TW" altLang="en-US" sz="45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 </a:t>
            </a:r>
            <a:r>
              <a:rPr lang="zh-TW" altLang="en-US" sz="45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   師資培育獎學金</a:t>
            </a:r>
            <a:r>
              <a:rPr lang="en-US" altLang="zh-TW" sz="45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$8,000/</a:t>
            </a:r>
            <a:r>
              <a:rPr lang="zh-TW" altLang="en-US" sz="45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月、師資培育助學金</a:t>
            </a:r>
            <a:r>
              <a:rPr lang="en-US" altLang="zh-TW" sz="45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$4,000/</a:t>
            </a:r>
            <a:r>
              <a:rPr lang="zh-TW" altLang="en-US" sz="45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月</a:t>
            </a:r>
            <a:endParaRPr lang="en-US" altLang="zh-TW" sz="4500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Wingdings"/>
            </a:endParaRPr>
          </a:p>
          <a:p>
            <a:pPr>
              <a:lnSpc>
                <a:spcPct val="150000"/>
              </a:lnSpc>
            </a:pPr>
            <a:r>
              <a:rPr lang="zh-TW" altLang="en-US" sz="50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</a:t>
            </a:r>
            <a:r>
              <a:rPr lang="zh-TW" altLang="en-US" sz="45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畢業後薪資待遇：</a:t>
            </a:r>
            <a:endParaRPr lang="en-US" altLang="zh-TW" sz="4500" b="1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Wingdings"/>
            </a:endParaRPr>
          </a:p>
          <a:p>
            <a:pPr>
              <a:lnSpc>
                <a:spcPct val="125000"/>
              </a:lnSpc>
            </a:pPr>
            <a:r>
              <a:rPr lang="zh-TW" altLang="en-US" sz="5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    </a:t>
            </a:r>
            <a:r>
              <a:rPr lang="zh-TW" altLang="en-US" sz="45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公立學校：大學</a:t>
            </a:r>
            <a:r>
              <a:rPr lang="en-US" altLang="zh-TW" sz="45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$</a:t>
            </a:r>
            <a:r>
              <a:rPr lang="en-US" altLang="zh-TW" sz="45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49,700</a:t>
            </a:r>
            <a:r>
              <a:rPr lang="en-US" altLang="zh-TW" sz="45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/</a:t>
            </a:r>
            <a:r>
              <a:rPr lang="zh-TW" altLang="en-US" sz="45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月；碩士</a:t>
            </a:r>
            <a:r>
              <a:rPr lang="en-US" altLang="zh-TW" sz="45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$</a:t>
            </a:r>
            <a:r>
              <a:rPr lang="en-US" altLang="zh-TW" sz="45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57,170</a:t>
            </a:r>
            <a:r>
              <a:rPr lang="en-US" altLang="zh-TW" sz="45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/</a:t>
            </a:r>
            <a:r>
              <a:rPr lang="zh-TW" altLang="en-US" sz="45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月</a:t>
            </a:r>
            <a:r>
              <a:rPr lang="zh-TW" alt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  </a:t>
            </a:r>
            <a:r>
              <a:rPr lang="en-US" altLang="zh-TW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(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薪額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學術研究費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CN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導師</a:t>
            </a:r>
            <a:r>
              <a:rPr lang="zh-CN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費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CN" sz="4000" dirty="0" smtClean="0"/>
          </a:p>
          <a:p>
            <a:pPr>
              <a:lnSpc>
                <a:spcPct val="150000"/>
              </a:lnSpc>
            </a:pPr>
            <a:r>
              <a:rPr lang="zh-TW" altLang="en-US" sz="50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</a:t>
            </a:r>
            <a:r>
              <a:rPr lang="zh-TW" altLang="en-US" sz="45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/>
              </a:rPr>
              <a:t>相關時程表：</a:t>
            </a:r>
            <a:endParaRPr lang="en-US" altLang="zh-TW" sz="4500" b="1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Wingdings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26390"/>
              </p:ext>
            </p:extLst>
          </p:nvPr>
        </p:nvGraphicFramePr>
        <p:xfrm>
          <a:off x="1076649" y="17354202"/>
          <a:ext cx="19353985" cy="12601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008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34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107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71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3800" kern="1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內</a:t>
                      </a:r>
                      <a:r>
                        <a:rPr lang="zh-TW" sz="38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　　　　容</a:t>
                      </a:r>
                      <a:endParaRPr lang="zh-TW" sz="3800" b="1" kern="1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38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　　期</a:t>
                      </a:r>
                      <a:endParaRPr lang="zh-TW" sz="3800" b="1" kern="1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3800" kern="1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地</a:t>
                      </a:r>
                      <a:r>
                        <a:rPr lang="en-US" altLang="zh-TW" sz="3800" kern="1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          </a:t>
                      </a:r>
                      <a:r>
                        <a:rPr lang="zh-TW" sz="3800" kern="1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點</a:t>
                      </a:r>
                      <a:endParaRPr lang="zh-TW" sz="3800" b="1" kern="1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931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4000" kern="1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sz="4000" kern="1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申請</a:t>
                      </a:r>
                      <a:r>
                        <a:rPr lang="zh-TW" sz="40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說明會</a:t>
                      </a:r>
                      <a:endParaRPr lang="zh-TW" sz="4000" b="0" kern="1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4000" strike="noStrike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altLang="en-US" sz="4000" strike="noStrike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4000" strike="noStrike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114</a:t>
                      </a:r>
                      <a:r>
                        <a:rPr lang="zh-TW" altLang="en-US" sz="4000" strike="noStrike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sz="4000" strike="noStrike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TW" sz="4000" strike="noStrike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4000" strike="noStrike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zh-TW" sz="4000" strike="noStrike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日</a:t>
                      </a:r>
                      <a:r>
                        <a:rPr lang="en-US" sz="4000" strike="noStrike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4000" strike="noStrike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三</a:t>
                      </a:r>
                      <a:r>
                        <a:rPr lang="en-US" sz="4000" strike="noStrike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4000" strike="noStrike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上</a:t>
                      </a:r>
                      <a:r>
                        <a:rPr lang="zh-TW" sz="40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午</a:t>
                      </a:r>
                      <a:r>
                        <a:rPr lang="en-US" sz="36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zh-TW" sz="36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36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:00</a:t>
                      </a:r>
                      <a:endParaRPr lang="zh-TW" sz="3600" b="0" kern="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38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altLang="en-US" sz="38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38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全人</a:t>
                      </a:r>
                      <a:r>
                        <a:rPr lang="zh-TW" sz="3800" kern="1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村南棟</a:t>
                      </a:r>
                      <a:r>
                        <a:rPr lang="en-US" sz="38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altLang="zh-TW" sz="38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09</a:t>
                      </a:r>
                      <a:r>
                        <a:rPr lang="zh-TW" sz="38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教室</a:t>
                      </a:r>
                      <a:r>
                        <a:rPr lang="zh-TW" altLang="en-US" sz="38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3800" b="0" kern="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368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4000" kern="1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sz="4000" kern="1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報名</a:t>
                      </a:r>
                      <a:r>
                        <a:rPr lang="en-US" sz="4000" kern="1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4000" kern="1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現場或通訊</a:t>
                      </a:r>
                      <a:r>
                        <a:rPr lang="en-US" sz="4000" kern="1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4000" b="0" kern="1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4000" strike="noStrike" kern="100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altLang="en-US" sz="4000" strike="noStrike" kern="100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3600" strike="noStrike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114</a:t>
                      </a:r>
                      <a:r>
                        <a:rPr lang="zh-TW" altLang="en-US" sz="3600" strike="noStrike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TW" sz="36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TW" sz="36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36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zh-TW" sz="36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日</a:t>
                      </a:r>
                      <a:r>
                        <a:rPr lang="en-US" sz="3600" kern="1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3600" kern="1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一</a:t>
                      </a:r>
                      <a:r>
                        <a:rPr lang="en-US" sz="36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altLang="zh-TW" sz="36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~5</a:t>
                      </a:r>
                      <a:r>
                        <a:rPr lang="zh-TW" sz="36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36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sz="36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日</a:t>
                      </a:r>
                      <a:r>
                        <a:rPr lang="en-US" sz="36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36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五</a:t>
                      </a:r>
                      <a:r>
                        <a:rPr lang="en-US" sz="36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4000" b="0" kern="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38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altLang="en-US" sz="38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38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師</a:t>
                      </a:r>
                      <a:r>
                        <a:rPr lang="zh-TW" sz="3800" kern="1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培中心辦公室</a:t>
                      </a:r>
                      <a:r>
                        <a:rPr lang="zh-TW" sz="38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或郵戳</a:t>
                      </a:r>
                      <a:r>
                        <a:rPr lang="zh-TW" sz="3800" kern="1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時間為憑</a:t>
                      </a:r>
                      <a:endParaRPr lang="zh-TW" sz="3800" b="0" kern="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314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4000" kern="1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初試</a:t>
                      </a:r>
                      <a:endParaRPr lang="zh-TW" sz="4000" b="0" kern="1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4000" strike="noStrike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altLang="en-US" sz="4000" strike="noStrike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4000" strike="noStrike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114</a:t>
                      </a:r>
                      <a:r>
                        <a:rPr lang="zh-TW" altLang="en-US" sz="4000" strike="noStrike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TW" sz="40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40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40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zh-TW" sz="40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日</a:t>
                      </a:r>
                      <a:r>
                        <a:rPr lang="en-US" sz="40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40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四</a:t>
                      </a:r>
                      <a:r>
                        <a:rPr lang="en-US" sz="40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40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36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18:30</a:t>
                      </a:r>
                      <a:endParaRPr lang="zh-TW" sz="3600" b="0" kern="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38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altLang="en-US" sz="38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38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5/14(</a:t>
                      </a:r>
                      <a:r>
                        <a:rPr lang="zh-TW" altLang="zh-TW" sz="38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三</a:t>
                      </a:r>
                      <a:r>
                        <a:rPr lang="en-US" altLang="zh-TW" sz="38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zh-TW" sz="38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38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16:00</a:t>
                      </a:r>
                      <a:r>
                        <a:rPr lang="zh-TW" altLang="zh-TW" sz="3800" kern="12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公告</a:t>
                      </a:r>
                      <a:r>
                        <a:rPr lang="zh-TW" altLang="en-US" sz="3800" kern="12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zh-TW" altLang="zh-TW" sz="3800" kern="12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考場位置於師</a:t>
                      </a:r>
                      <a:endParaRPr lang="en-US" altLang="zh-TW" sz="3800" kern="12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800" kern="12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altLang="zh-TW" sz="3800" kern="12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培網頁；座位表於考場教室門口</a:t>
                      </a:r>
                      <a:endParaRPr lang="zh-TW" sz="3800" b="0" kern="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0930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4000" kern="1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sz="4000" kern="1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公告可參加複試名單</a:t>
                      </a:r>
                      <a:endParaRPr lang="zh-TW" sz="4000" b="0" kern="1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40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altLang="en-US" sz="40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4000" strike="noStrike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114</a:t>
                      </a:r>
                      <a:r>
                        <a:rPr lang="zh-TW" altLang="en-US" sz="4000" strike="noStrike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TW" sz="40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sz="40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40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sz="40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日</a:t>
                      </a:r>
                      <a:r>
                        <a:rPr lang="en-US" sz="40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40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一</a:t>
                      </a:r>
                      <a:r>
                        <a:rPr lang="en-US" sz="40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4000" b="0" kern="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38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altLang="en-US" sz="38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38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16:00</a:t>
                      </a:r>
                      <a:r>
                        <a:rPr lang="zh-TW" sz="38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公告</a:t>
                      </a:r>
                      <a:r>
                        <a:rPr lang="zh-TW" altLang="en-US" sz="38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zh-TW" sz="38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複試名單、</a:t>
                      </a:r>
                      <a:r>
                        <a:rPr lang="zh-TW" altLang="en-US" sz="38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複</a:t>
                      </a:r>
                      <a:r>
                        <a:rPr lang="zh-TW" sz="38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試時間及</a:t>
                      </a:r>
                      <a:r>
                        <a:rPr lang="en-US" altLang="zh-TW" sz="38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38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altLang="en-US" sz="38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38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教室於</a:t>
                      </a:r>
                      <a:r>
                        <a:rPr lang="zh-TW" altLang="en-US" sz="38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師培中心</a:t>
                      </a:r>
                      <a:r>
                        <a:rPr lang="zh-TW" sz="38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網頁</a:t>
                      </a:r>
                      <a:endParaRPr lang="zh-TW" sz="3800" b="0" kern="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6932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4000" kern="1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複 </a:t>
                      </a:r>
                      <a:r>
                        <a:rPr lang="zh-TW" sz="4000" kern="1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試</a:t>
                      </a:r>
                      <a:endParaRPr lang="zh-TW" sz="4000" b="0" kern="1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40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altLang="en-US" sz="40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4000" strike="noStrike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114</a:t>
                      </a:r>
                      <a:r>
                        <a:rPr lang="zh-TW" altLang="en-US" sz="4000" strike="noStrike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TW" sz="40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sz="40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40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sz="40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日</a:t>
                      </a:r>
                      <a:r>
                        <a:rPr lang="en-US" sz="40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4000" kern="1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五</a:t>
                      </a:r>
                      <a:r>
                        <a:rPr lang="en-US" sz="40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40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上午 </a:t>
                      </a:r>
                      <a:r>
                        <a:rPr lang="en-US" altLang="zh-TW" sz="36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9:00</a:t>
                      </a:r>
                      <a:endParaRPr lang="zh-TW" sz="4000" b="0" kern="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38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altLang="en-US" sz="38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38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公告</a:t>
                      </a:r>
                      <a:r>
                        <a:rPr lang="zh-TW" altLang="en-US" sz="38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於</a:t>
                      </a:r>
                      <a:r>
                        <a:rPr lang="zh-TW" sz="38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師</a:t>
                      </a:r>
                      <a:r>
                        <a:rPr lang="zh-TW" sz="3800" kern="1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培中心網頁</a:t>
                      </a:r>
                      <a:endParaRPr lang="zh-TW" sz="3800" b="0" kern="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6932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4000" kern="1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sz="4000" kern="1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公布</a:t>
                      </a:r>
                      <a:r>
                        <a:rPr lang="zh-TW" sz="40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錄取名單</a:t>
                      </a:r>
                      <a:endParaRPr lang="zh-TW" sz="4000" b="0" kern="1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40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altLang="en-US" sz="40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4000" strike="noStrike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114</a:t>
                      </a:r>
                      <a:r>
                        <a:rPr lang="zh-TW" altLang="en-US" sz="4000" strike="noStrike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sz="40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sz="40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40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zh-TW" sz="40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日</a:t>
                      </a:r>
                      <a:r>
                        <a:rPr lang="en-US" sz="40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4000" kern="1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五</a:t>
                      </a:r>
                      <a:r>
                        <a:rPr lang="en-US" sz="40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40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36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en-US" sz="36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:00</a:t>
                      </a:r>
                      <a:endParaRPr lang="zh-TW" sz="3600" b="0" kern="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9601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4000" kern="1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sz="4000" kern="1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寄</a:t>
                      </a:r>
                      <a:r>
                        <a:rPr lang="zh-TW" sz="40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成績單</a:t>
                      </a:r>
                      <a:endParaRPr lang="zh-TW" sz="4000" b="0" kern="1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40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altLang="en-US" sz="40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4000" strike="noStrike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114</a:t>
                      </a:r>
                      <a:r>
                        <a:rPr lang="zh-TW" altLang="en-US" sz="4000" strike="noStrike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TW" sz="40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altLang="zh-TW" sz="40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40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zh-TW" altLang="zh-TW" sz="40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日</a:t>
                      </a:r>
                      <a:r>
                        <a:rPr lang="en-US" altLang="zh-TW" sz="40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40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五</a:t>
                      </a:r>
                      <a:r>
                        <a:rPr lang="en-US" altLang="zh-TW" sz="40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40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4000" b="0" kern="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38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altLang="en-US" sz="38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38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以</a:t>
                      </a:r>
                      <a:r>
                        <a:rPr lang="en-US" sz="3800" kern="1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e-mail</a:t>
                      </a:r>
                      <a:r>
                        <a:rPr lang="zh-TW" sz="3800" kern="1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方式寄出</a:t>
                      </a:r>
                      <a:endParaRPr lang="zh-TW" sz="3800" b="0" kern="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2413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4000" kern="1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sz="4000" kern="1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報到</a:t>
                      </a:r>
                      <a:r>
                        <a:rPr lang="zh-TW" altLang="en-US" sz="4000" kern="1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暨新生</a:t>
                      </a:r>
                      <a:r>
                        <a:rPr lang="zh-TW" sz="4000" kern="1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說明</a:t>
                      </a:r>
                      <a:r>
                        <a:rPr lang="zh-TW" sz="40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會</a:t>
                      </a:r>
                      <a:endParaRPr lang="zh-TW" sz="4000" b="0" kern="1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40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altLang="en-US" sz="40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4000" strike="noStrike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114</a:t>
                      </a:r>
                      <a:r>
                        <a:rPr lang="zh-TW" altLang="en-US" sz="4000" strike="noStrike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TW" sz="40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sz="40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40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zh-TW" sz="40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日</a:t>
                      </a:r>
                      <a:r>
                        <a:rPr lang="en-US" sz="40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40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三</a:t>
                      </a:r>
                      <a:r>
                        <a:rPr lang="en-US" sz="40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40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上</a:t>
                      </a:r>
                      <a:r>
                        <a:rPr lang="zh-TW" sz="40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午</a:t>
                      </a:r>
                      <a:r>
                        <a:rPr lang="en-US" altLang="zh-TW" sz="36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36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altLang="zh-TW" sz="36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36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sz="3600" b="0" kern="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8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全人村南棟</a:t>
                      </a:r>
                      <a:r>
                        <a:rPr lang="en-US" altLang="zh-TW" sz="38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415</a:t>
                      </a:r>
                      <a:r>
                        <a:rPr lang="zh-TW" altLang="en-US" sz="3800" kern="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教室</a:t>
                      </a:r>
                      <a:endParaRPr lang="zh-TW" altLang="en-US" sz="3800" b="0" kern="1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381649"/>
                  </a:ext>
                </a:extLst>
              </a:tr>
            </a:tbl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327263" y="432322"/>
            <a:ext cx="208793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88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中原大學</a:t>
            </a:r>
            <a:r>
              <a:rPr lang="en-US" altLang="zh-TW" sz="88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114</a:t>
            </a:r>
            <a:r>
              <a:rPr lang="zh-TW" altLang="en-US" sz="88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學年度中等教育學程甄試</a:t>
            </a:r>
            <a:endParaRPr lang="zh-TW" altLang="en-US" sz="88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6200" y="2808586"/>
            <a:ext cx="4799092" cy="124728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6984" y="18498572"/>
            <a:ext cx="2977524" cy="297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8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TM10001105[[fn=裁剪]]</Template>
  <TotalTime>3636</TotalTime>
  <Words>534</Words>
  <Application>Microsoft Office PowerPoint</Application>
  <PresentationFormat>自訂</PresentationFormat>
  <Paragraphs>44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9" baseType="lpstr">
      <vt:lpstr>宋体</vt:lpstr>
      <vt:lpstr>新細明體</vt:lpstr>
      <vt:lpstr>標楷體</vt:lpstr>
      <vt:lpstr>Arial</vt:lpstr>
      <vt:lpstr>Calibri</vt:lpstr>
      <vt:lpstr>Times New Roman</vt:lpstr>
      <vt:lpstr>Wingdings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王貞懿</cp:lastModifiedBy>
  <cp:revision>259</cp:revision>
  <cp:lastPrinted>2019-03-06T01:46:25Z</cp:lastPrinted>
  <dcterms:created xsi:type="dcterms:W3CDTF">2014-10-22T08:28:16Z</dcterms:created>
  <dcterms:modified xsi:type="dcterms:W3CDTF">2025-03-06T06:52:51Z</dcterms:modified>
</cp:coreProperties>
</file>