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sldIdLst>
    <p:sldId id="440" r:id="rId2"/>
    <p:sldId id="526" r:id="rId3"/>
    <p:sldId id="258" r:id="rId4"/>
    <p:sldId id="525" r:id="rId5"/>
    <p:sldId id="260" r:id="rId6"/>
    <p:sldId id="527" r:id="rId7"/>
    <p:sldId id="528" r:id="rId8"/>
    <p:sldId id="532" r:id="rId9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B47A7-2385-42D5-8F03-874D1A45D62A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9B000-9465-436D-B78B-AE441A521B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0009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B000-9465-436D-B78B-AE441A521BA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1461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B000-9465-436D-B78B-AE441A521BA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6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62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819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0882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8805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4279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4787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088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0615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59575CE9-53FA-4008-9A98-4AEE6CF4A9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9631" cy="6858000"/>
          </a:xfrm>
          <a:prstGeom prst="rect">
            <a:avLst/>
          </a:prstGeom>
        </p:spPr>
      </p:pic>
      <p:sp>
        <p:nvSpPr>
          <p:cNvPr id="20" name="标题 1"/>
          <p:cNvSpPr>
            <a:spLocks noGrp="1"/>
          </p:cNvSpPr>
          <p:nvPr>
            <p:ph type="title" hasCustomPrompt="1"/>
          </p:nvPr>
        </p:nvSpPr>
        <p:spPr>
          <a:xfrm>
            <a:off x="5564413" y="2333626"/>
            <a:ext cx="4546600" cy="1092879"/>
          </a:xfrm>
        </p:spPr>
        <p:txBody>
          <a:bodyPr anchor="ctr">
            <a:normAutofit/>
          </a:bodyPr>
          <a:lstStyle>
            <a:lvl1pPr algn="l">
              <a:defRPr sz="2400" b="1">
                <a:solidFill>
                  <a:srgbClr val="36A9AC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5564413" y="3430588"/>
            <a:ext cx="4546600" cy="1015623"/>
          </a:xfrm>
        </p:spPr>
        <p:txBody>
          <a:bodyPr anchor="t">
            <a:normAutofit/>
          </a:bodyPr>
          <a:lstStyle>
            <a:lvl1pPr marL="0" indent="0" algn="l">
              <a:buNone/>
              <a:defRPr sz="1067">
                <a:solidFill>
                  <a:schemeClr val="tx1"/>
                </a:solidFill>
              </a:defRPr>
            </a:lvl1pPr>
            <a:lvl2pPr marL="4571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1141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44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145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7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14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856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661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341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504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20434-8CA8-45EF-B2E7-546995ED50F8}" type="datetimeFigureOut">
              <a:rPr lang="zh-TW" altLang="en-US" smtClean="0"/>
              <a:t>2024/9/24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279C29-5623-4588-B3AC-B3EB2C34D4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20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3908"/>
            <a:ext cx="12191999" cy="4001549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162751" y="83432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3099939" y="95665"/>
            <a:ext cx="9092060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國際化專章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外籍師生關懷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實施措施、經費規劃與分配</a:t>
            </a:r>
          </a:p>
          <a:p>
            <a:pPr lvl="0" algn="ctr"/>
            <a:endParaRPr lang="zh-TW" altLang="en-US" sz="36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661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+mj-ea"/>
              </a:rPr>
              <a:t>國際化專章</a:t>
            </a:r>
            <a:r>
              <a:rPr lang="en-US" altLang="zh-TW" dirty="0">
                <a:latin typeface="+mj-ea"/>
              </a:rPr>
              <a:t>-</a:t>
            </a:r>
            <a:r>
              <a:rPr lang="en-US" altLang="zh-TW" dirty="0" smtClean="0">
                <a:latin typeface="+mj-ea"/>
              </a:rPr>
              <a:t>113-1</a:t>
            </a:r>
            <a:r>
              <a:rPr lang="zh-TW" altLang="en-US" dirty="0" smtClean="0">
                <a:latin typeface="+mj-ea"/>
              </a:rPr>
              <a:t>學期</a:t>
            </a:r>
            <a:r>
              <a:rPr lang="zh-TW" altLang="en-US" dirty="0">
                <a:latin typeface="+mj-ea"/>
              </a:rPr>
              <a:t>境外生關懷</a:t>
            </a:r>
            <a:r>
              <a:rPr lang="zh-TW" altLang="en-US" dirty="0" smtClean="0">
                <a:latin typeface="+mj-ea"/>
              </a:rPr>
              <a:t>經費</a:t>
            </a:r>
            <a:br>
              <a:rPr lang="zh-TW" altLang="en-US" dirty="0" smtClean="0">
                <a:latin typeface="+mj-ea"/>
              </a:rPr>
            </a:br>
            <a:endParaRPr lang="zh-TW" altLang="en-US" dirty="0">
              <a:latin typeface="+mj-ea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7899737" cy="860400"/>
          </a:xfrm>
        </p:spPr>
        <p:txBody>
          <a:bodyPr/>
          <a:lstStyle/>
          <a:p>
            <a:r>
              <a:rPr lang="zh-TW" altLang="en-US" dirty="0" smtClean="0"/>
              <a:t>承辦人：綜合業務組 吳珮維</a:t>
            </a:r>
            <a:endParaRPr lang="en-US" altLang="zh-TW" dirty="0" smtClean="0"/>
          </a:p>
          <a:p>
            <a:r>
              <a:rPr lang="zh-TW" altLang="en-US" dirty="0" smtClean="0"/>
              <a:t>分機：</a:t>
            </a:r>
            <a:r>
              <a:rPr lang="en-US" altLang="zh-TW" dirty="0" smtClean="0"/>
              <a:t>1712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552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39961"/>
              </p:ext>
            </p:extLst>
          </p:nvPr>
        </p:nvGraphicFramePr>
        <p:xfrm>
          <a:off x="759123" y="543464"/>
          <a:ext cx="10003365" cy="5767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3365">
                  <a:extLst>
                    <a:ext uri="{9D8B030D-6E8A-4147-A177-3AD203B41FA5}">
                      <a16:colId xmlns:a16="http://schemas.microsoft.com/office/drawing/2014/main" val="2367433156"/>
                    </a:ext>
                  </a:extLst>
                </a:gridCol>
              </a:tblGrid>
              <a:tr h="43844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國際化專章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+mn-ea"/>
                        </a:rPr>
                        <a:t>113-1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+mn-ea"/>
                        </a:rPr>
                        <a:t>學期境外生關懷經費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54475"/>
                  </a:ext>
                </a:extLst>
              </a:tr>
              <a:tr h="43844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境外生輔導關懷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86991"/>
                  </a:ext>
                </a:extLst>
              </a:tr>
              <a:tr h="1450235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規劃境外生專業科目相關學習諮詢與指導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指導境外學生擔任課業守護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規劃境外生生活關懷相關活動</a:t>
                      </a:r>
                      <a:endParaRPr lang="en-US" altLang="zh-TW" sz="2000" b="1" dirty="0" smtClean="0">
                        <a:solidFill>
                          <a:schemeClr val="accent5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規劃境外生在台實習與職涯發展相關活動</a:t>
                      </a:r>
                      <a:endParaRPr lang="en-US" altLang="zh-TW" sz="2000" b="1" dirty="0">
                        <a:solidFill>
                          <a:schemeClr val="accent5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440358"/>
                  </a:ext>
                </a:extLst>
              </a:tr>
              <a:tr h="1787499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培訓境外生成為課業守護：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57188" indent="0">
                        <a:buFont typeface="Arial" panose="020B0604020202020204" pitchFamily="34" charset="0"/>
                        <a:buNone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條件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：學生助教可為境外生與本國生，</a:t>
                      </a: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優秀境外生為優先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57188" indent="0">
                        <a:buFont typeface="Arial" panose="020B0604020202020204" pitchFamily="34" charset="0"/>
                        <a:buNone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條件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：輔導內容與專業科目相關 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57188" indent="0">
                        <a:buFont typeface="Arial" panose="020B0604020202020204" pitchFamily="34" charset="0"/>
                        <a:buNone/>
                      </a:pP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受輔導學生不限境外生與本國生，但以提升大學部學習弱勢境外生為佳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規劃境外生在台實習與職涯發展相關活動</a:t>
                      </a:r>
                      <a:endParaRPr lang="en-US" altLang="zh-TW" sz="20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57188" indent="0">
                        <a:buFont typeface="Arial" panose="020B0604020202020204" pitchFamily="34" charset="0"/>
                        <a:buNone/>
                      </a:pP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協助境外生在台實習與職涯發展規劃等相關活動。</a:t>
                      </a:r>
                      <a:endParaRPr lang="en-US" altLang="zh-TW" sz="20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規劃境外生生活關懷相關活動</a:t>
                      </a:r>
                      <a:endParaRPr lang="en-US" altLang="zh-TW" sz="2000" b="1" dirty="0" smtClean="0">
                        <a:solidFill>
                          <a:schemeClr val="accent5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57188" indent="0">
                        <a:buFont typeface="Arial" panose="020B0604020202020204" pitchFamily="34" charset="0"/>
                        <a:buNone/>
                      </a:pP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規劃協助境外生融入在台校園生活與生活關懷相關等活動。</a:t>
                      </a:r>
                      <a:endParaRPr lang="en-US" altLang="zh-TW" sz="2000" b="1" dirty="0" smtClean="0">
                        <a:solidFill>
                          <a:schemeClr val="accent5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816855"/>
                  </a:ext>
                </a:extLst>
              </a:tr>
              <a:tr h="91061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本學期需於 </a:t>
                      </a:r>
                      <a:r>
                        <a:rPr lang="en-US" altLang="zh-TW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</a:t>
                      </a: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日前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繳交計畫書，規劃執行期間 </a:t>
                      </a:r>
                      <a:r>
                        <a:rPr lang="en-US" altLang="zh-TW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日至 </a:t>
                      </a:r>
                      <a:r>
                        <a:rPr lang="en-US" altLang="zh-TW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日。</a:t>
                      </a:r>
                      <a:endParaRPr lang="en-US" altLang="zh-TW" sz="2000" b="0" dirty="0" smtClean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所有核銷單據需於</a:t>
                      </a: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日前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提供。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704392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759122" y="6311038"/>
            <a:ext cx="819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由於法學院並無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教研人員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及境外生，可另行討論相關規劃。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23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664873"/>
              </p:ext>
            </p:extLst>
          </p:nvPr>
        </p:nvGraphicFramePr>
        <p:xfrm>
          <a:off x="813990" y="0"/>
          <a:ext cx="9975930" cy="6601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930">
                  <a:extLst>
                    <a:ext uri="{9D8B030D-6E8A-4147-A177-3AD203B41FA5}">
                      <a16:colId xmlns:a16="http://schemas.microsoft.com/office/drawing/2014/main" val="2367433156"/>
                    </a:ext>
                  </a:extLst>
                </a:gridCol>
              </a:tblGrid>
              <a:tr h="3863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國際化專章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113-1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學期境外生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關懷經費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5447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境外生輔導關懷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86991"/>
                  </a:ext>
                </a:extLst>
              </a:tr>
              <a:tr h="97231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指導費 </a:t>
                      </a: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諮詢費：</a:t>
                      </a:r>
                      <a:endParaRPr lang="en-US" alt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單次以 </a:t>
                      </a: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 為原則。</a:t>
                      </a:r>
                      <a:endParaRPr lang="en-US" alt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外聘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兼任人員：</a:t>
                      </a: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次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內聘</a:t>
                      </a:r>
                      <a:r>
                        <a:rPr lang="en-US" altLang="zh-TW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校內人員：</a:t>
                      </a:r>
                      <a:r>
                        <a:rPr lang="en-US" altLang="zh-TW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$1,000/</a:t>
                      </a:r>
                      <a:r>
                        <a:rPr lang="zh-TW" altLang="en-US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次</a:t>
                      </a:r>
                      <a:endParaRPr lang="en-US" altLang="zh-TW" sz="1800" b="1" dirty="0" smtClean="0">
                        <a:solidFill>
                          <a:schemeClr val="accent5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440358"/>
                  </a:ext>
                </a:extLst>
              </a:tr>
              <a:tr h="12100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學生助教輔導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 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需占總額至少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40%)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endParaRPr lang="en-US" alt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每位學生</a:t>
                      </a: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月可申請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基數，至多可申請</a:t>
                      </a:r>
                      <a:r>
                        <a:rPr lang="en-US" altLang="zh-TW"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r>
                        <a:rPr lang="zh-TW" altLang="en-US"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基數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altLang="zh-TW" sz="18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$400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基數，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基數需服務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小時。</a:t>
                      </a:r>
                      <a:endParaRPr lang="en-US" alt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繳交</a:t>
                      </a:r>
                      <a:r>
                        <a:rPr lang="zh-TW" altLang="en-US"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執行簽到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</a:t>
                      </a:r>
                      <a:r>
                        <a:rPr lang="zh-TW" altLang="en-US"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執行紀錄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</a:t>
                      </a: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en-US" alt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816855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餐費：</a:t>
                      </a:r>
                      <a:endParaRPr lang="en-US" alt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每人</a:t>
                      </a: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元為上限，須提供活動簽到表或與會名單。</a:t>
                      </a:r>
                      <a:endParaRPr lang="en-US" alt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763216"/>
                  </a:ext>
                </a:extLst>
              </a:tr>
              <a:tr h="932688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講員費：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AutoNum type="arabicPeriod"/>
                      </a:pP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外聘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校外人士：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AutoNum type="arabicPeriod"/>
                      </a:pP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外聘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兼任人員：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AutoNum type="arabicPeriod"/>
                      </a:pPr>
                      <a:r>
                        <a:rPr lang="zh-TW" altLang="en-US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內聘</a:t>
                      </a:r>
                      <a:r>
                        <a:rPr lang="en-US" altLang="zh-TW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校內人員：</a:t>
                      </a:r>
                      <a:r>
                        <a:rPr lang="en-US" altLang="zh-TW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r>
                        <a:rPr lang="zh-TW" altLang="en-US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  <a:endParaRPr lang="en-US" altLang="zh-TW" sz="1800" b="1" dirty="0" smtClean="0">
                        <a:solidFill>
                          <a:schemeClr val="accent5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74886"/>
                  </a:ext>
                </a:extLst>
              </a:tr>
              <a:tr h="6675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其他費用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如印刷費、活動用品費等相關費用。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405120"/>
                  </a:ext>
                </a:extLst>
              </a:tr>
              <a:tr h="4482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一院上述申請經費總額以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不超過 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$40,000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為原則，學生助教輔導費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需佔至少 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zh-TW" altLang="en-US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內聘人員</a:t>
                      </a:r>
                      <a:r>
                        <a:rPr lang="zh-TW" altLang="en-US" sz="1800" b="1" dirty="0" smtClean="0">
                          <a:solidFill>
                            <a:schemeClr val="accent5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合併上學期</a:t>
                      </a:r>
                      <a:r>
                        <a:rPr lang="en-US" altLang="zh-TW"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+mn-ea"/>
                        </a:rPr>
                        <a:t>申請總額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不得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超過 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$3,000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核銷支付憑證須符合「中原大學高教深耕計畫經費核銷注意要點」規範。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535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24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11367" y="658284"/>
            <a:ext cx="10541977" cy="6060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5963" lvl="1" indent="-354013">
              <a:spcBef>
                <a:spcPts val="100"/>
              </a:spcBef>
              <a:spcAft>
                <a:spcPts val="100"/>
              </a:spcAft>
              <a:buAutoNum type="arabicParenBoth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繳交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資料：</a:t>
            </a:r>
            <a:r>
              <a:rPr lang="zh-TW" altLang="en-US" sz="1900" b="1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申請表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1900" b="1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1900" b="1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</a:t>
            </a:r>
            <a:endParaRPr lang="en-US" altLang="zh-TW" sz="1900" b="1" dirty="0">
              <a:solidFill>
                <a:schemeClr val="accent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5963" lvl="1" indent="-354013">
              <a:spcBef>
                <a:spcPts val="100"/>
              </a:spcBef>
              <a:spcAft>
                <a:spcPts val="100"/>
              </a:spcAft>
              <a:buAutoNum type="arabicParenBoth"/>
            </a:pP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由各院負責所屬系所、學位學程之經費分配與參與人員資料統整，</a:t>
            </a:r>
            <a:r>
              <a:rPr lang="zh-TW" altLang="en-US" sz="19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最晚於公告截止日前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送至國際處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5963" lvl="1" indent="-354013">
              <a:spcBef>
                <a:spcPts val="100"/>
              </a:spcBef>
              <a:spcAft>
                <a:spcPts val="100"/>
              </a:spcAft>
              <a:buAutoNum type="arabicParenBoth"/>
            </a:pP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一院上述申請經費總額以</a:t>
            </a:r>
            <a:r>
              <a:rPr lang="zh-TW" altLang="en-US" sz="1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en-US" sz="1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 </a:t>
            </a:r>
            <a:r>
              <a:rPr lang="en-US" altLang="zh-TW" sz="1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1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40,000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為原則，學生助教輔導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費</a:t>
            </a:r>
            <a:r>
              <a:rPr lang="zh-TW" altLang="en-US" sz="1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需佔不低於</a:t>
            </a:r>
            <a:r>
              <a:rPr lang="en-US" altLang="zh-TW" sz="1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en-US" altLang="zh-TW" sz="1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900" b="1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內聘</a:t>
            </a:r>
            <a:r>
              <a:rPr lang="zh-TW" altLang="en-US" sz="1900" b="1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人員</a:t>
            </a:r>
            <a:r>
              <a:rPr lang="zh-TW" altLang="en-US" sz="1900" b="1" dirty="0" smtClean="0">
                <a:solidFill>
                  <a:schemeClr val="accent5"/>
                </a:solidFill>
                <a:latin typeface="微軟正黑體" panose="020B0604030504040204" pitchFamily="34" charset="-120"/>
              </a:rPr>
              <a:t>經費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申請金額</a:t>
            </a:r>
            <a:r>
              <a:rPr lang="en-US" altLang="zh-TW" sz="19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9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合併上學期</a:t>
            </a:r>
            <a:r>
              <a:rPr lang="en-US" altLang="zh-TW" sz="19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不得超過 </a:t>
            </a:r>
            <a:r>
              <a:rPr lang="en-US" altLang="zh-TW" sz="1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$3,000</a:t>
            </a:r>
            <a:r>
              <a:rPr lang="zh-TW" altLang="en-US" sz="1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lvl="1">
              <a:spcBef>
                <a:spcPts val="100"/>
              </a:spcBef>
              <a:spcAft>
                <a:spcPts val="100"/>
              </a:spcAft>
            </a:pPr>
            <a:endParaRPr lang="en-US" altLang="zh-TW" sz="1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AutoNum type="arabicPeriod" startAt="2"/>
              <a:tabLst>
                <a:tab pos="630238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核銷方式：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tabLst>
                <a:tab pos="630238" algn="l"/>
              </a:tabLst>
            </a:pPr>
            <a:endParaRPr lang="en-US" altLang="zh-TW" sz="1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268288">
              <a:spcBef>
                <a:spcPts val="100"/>
              </a:spcBef>
              <a:spcAft>
                <a:spcPts val="100"/>
              </a:spcAft>
              <a:buAutoNum type="arabicParenBoth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核銷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資料繳交期限與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>
              <a:spcBef>
                <a:spcPts val="100"/>
              </a:spcBef>
              <a:spcAft>
                <a:spcPts val="100"/>
              </a:spcAft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524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助教輔導費：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每個月底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由各院提供該月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學生執行簽到表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執行紀錄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，並與學生領據一同送至國際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524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524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諮詢費：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每學期結束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前兩週內且應於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活動執行紀錄表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，併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活動成果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含電子檔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送至國際處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524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524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餐費：活動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結束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後兩週內且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核銷相關單據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524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524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講員費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結束後兩週內且應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領據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併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活動成果報告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含電子檔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送至國際處。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1367" y="135064"/>
            <a:ext cx="3355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重要注意事項：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91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700867"/>
            <a:ext cx="9097601" cy="1826581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+mj-ea"/>
              </a:rPr>
              <a:t>國際化專章</a:t>
            </a:r>
            <a:r>
              <a:rPr lang="en-US" altLang="zh-TW" dirty="0" smtClean="0">
                <a:latin typeface="+mj-ea"/>
              </a:rPr>
              <a:t>-</a:t>
            </a:r>
            <a:r>
              <a:rPr lang="zh-TW" altLang="en-US" dirty="0" smtClean="0">
                <a:latin typeface="+mj-ea"/>
              </a:rPr>
              <a:t>中原大學學院形象大使</a:t>
            </a:r>
            <a:r>
              <a:rPr lang="en-US" altLang="zh-TW" dirty="0" smtClean="0">
                <a:latin typeface="+mj-ea"/>
              </a:rPr>
              <a:t/>
            </a:r>
            <a:br>
              <a:rPr lang="en-US" altLang="zh-TW" dirty="0" smtClean="0">
                <a:latin typeface="+mj-ea"/>
              </a:rPr>
            </a:br>
            <a:r>
              <a:rPr lang="en-US" altLang="zh-TW" dirty="0" smtClean="0">
                <a:latin typeface="+mj-ea"/>
              </a:rPr>
              <a:t>(</a:t>
            </a:r>
            <a:r>
              <a:rPr lang="zh-TW" altLang="en-US" dirty="0" smtClean="0">
                <a:latin typeface="+mj-ea"/>
              </a:rPr>
              <a:t>試辦</a:t>
            </a:r>
            <a:r>
              <a:rPr lang="en-US" altLang="zh-TW" dirty="0" smtClean="0">
                <a:latin typeface="+mj-ea"/>
              </a:rPr>
              <a:t>)</a:t>
            </a:r>
            <a:endParaRPr lang="zh-TW" altLang="en-US" dirty="0">
              <a:latin typeface="+mj-ea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7899737" cy="860400"/>
          </a:xfrm>
        </p:spPr>
        <p:txBody>
          <a:bodyPr/>
          <a:lstStyle/>
          <a:p>
            <a:r>
              <a:rPr lang="zh-TW" altLang="en-US" dirty="0" smtClean="0"/>
              <a:t>承辦人：綜合業務組 吳珮維</a:t>
            </a:r>
            <a:endParaRPr lang="en-US" altLang="zh-TW" dirty="0" smtClean="0"/>
          </a:p>
          <a:p>
            <a:r>
              <a:rPr lang="zh-TW" altLang="en-US" dirty="0" smtClean="0"/>
              <a:t>分機：</a:t>
            </a:r>
            <a:r>
              <a:rPr lang="en-US" altLang="zh-TW" dirty="0" smtClean="0"/>
              <a:t>1712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5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7713"/>
          </a:xfrm>
        </p:spPr>
        <p:txBody>
          <a:bodyPr/>
          <a:lstStyle/>
          <a:p>
            <a:r>
              <a:rPr lang="zh-TW" altLang="en-US" dirty="0"/>
              <a:t>學</a:t>
            </a:r>
            <a:r>
              <a:rPr lang="zh-TW" altLang="en-US" dirty="0" smtClean="0"/>
              <a:t>院形象大使</a:t>
            </a:r>
            <a:r>
              <a:rPr lang="en-US" altLang="zh-TW" dirty="0" smtClean="0"/>
              <a:t>(</a:t>
            </a:r>
            <a:r>
              <a:rPr lang="zh-TW" altLang="en-US" dirty="0" smtClean="0"/>
              <a:t>試辦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141812"/>
              </p:ext>
            </p:extLst>
          </p:nvPr>
        </p:nvGraphicFramePr>
        <p:xfrm>
          <a:off x="677334" y="1736437"/>
          <a:ext cx="8752993" cy="47119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17664">
                  <a:extLst>
                    <a:ext uri="{9D8B030D-6E8A-4147-A177-3AD203B41FA5}">
                      <a16:colId xmlns:a16="http://schemas.microsoft.com/office/drawing/2014/main" val="603779567"/>
                    </a:ext>
                  </a:extLst>
                </a:gridCol>
                <a:gridCol w="5835329">
                  <a:extLst>
                    <a:ext uri="{9D8B030D-6E8A-4147-A177-3AD203B41FA5}">
                      <a16:colId xmlns:a16="http://schemas.microsoft.com/office/drawing/2014/main" val="1971209950"/>
                    </a:ext>
                  </a:extLst>
                </a:gridCol>
              </a:tblGrid>
              <a:tr h="42899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altLang="zh-TW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862348"/>
                  </a:ext>
                </a:extLst>
              </a:tr>
              <a:tr h="74045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形象大使人選：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每院推薦</a:t>
                      </a:r>
                      <a:r>
                        <a:rPr lang="en-US" altLang="zh-TW" dirty="0" smtClean="0">
                          <a:solidFill>
                            <a:srgbClr val="C00000"/>
                          </a:solidFill>
                        </a:rPr>
                        <a:t>6-12</a:t>
                      </a:r>
                      <a:r>
                        <a:rPr lang="zh-TW" altLang="en-US" dirty="0" smtClean="0">
                          <a:solidFill>
                            <a:srgbClr val="C00000"/>
                          </a:solidFill>
                        </a:rPr>
                        <a:t>人</a:t>
                      </a:r>
                      <a:r>
                        <a:rPr lang="zh-TW" altLang="en-US" dirty="0" smtClean="0"/>
                        <a:t>，國籍須為該學系</a:t>
                      </a:r>
                      <a:r>
                        <a:rPr lang="zh-TW" altLang="en-US" b="1" dirty="0" smtClean="0">
                          <a:solidFill>
                            <a:srgbClr val="C00000"/>
                          </a:solidFill>
                        </a:rPr>
                        <a:t>來源國大宗之國家</a:t>
                      </a:r>
                      <a:r>
                        <a:rPr lang="zh-TW" altLang="en-US" dirty="0" smtClean="0"/>
                        <a:t>，</a:t>
                      </a:r>
                      <a:r>
                        <a:rPr lang="zh-TW" altLang="en-US" b="1" dirty="0" smtClean="0">
                          <a:solidFill>
                            <a:schemeClr val="accent1"/>
                          </a:solidFill>
                        </a:rPr>
                        <a:t>口條良好</a:t>
                      </a:r>
                      <a:r>
                        <a:rPr lang="zh-TW" altLang="en-US" dirty="0" smtClean="0"/>
                        <a:t>的同學。</a:t>
                      </a:r>
                      <a:endParaRPr lang="en-US" altLang="zh-TW" dirty="0" smtClean="0"/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64899075"/>
                  </a:ext>
                </a:extLst>
              </a:tr>
              <a:tr h="42899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形象大使薦派：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由各系推派合適人選。</a:t>
                      </a:r>
                      <a:endParaRPr lang="en-US" altLang="zh-TW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638492"/>
                  </a:ext>
                </a:extLst>
              </a:tr>
              <a:tr h="137512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職務：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1.</a:t>
                      </a:r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</a:rPr>
                        <a:t>介紹</a:t>
                      </a:r>
                      <a:r>
                        <a:rPr lang="zh-TW" altLang="en-US" sz="2000" b="1" dirty="0" smtClean="0">
                          <a:solidFill>
                            <a:schemeClr val="accent1"/>
                          </a:solidFill>
                        </a:rPr>
                        <a:t>學院與學系亮點</a:t>
                      </a:r>
                      <a:endParaRPr lang="en-US" altLang="zh-TW" sz="2000" b="1" dirty="0" smtClean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en-US" altLang="zh-TW" sz="2000" b="0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</a:rPr>
                        <a:t>畢業後</a:t>
                      </a:r>
                      <a:r>
                        <a:rPr lang="zh-TW" altLang="en-US" sz="2000" b="1" u="sng" dirty="0" smtClean="0">
                          <a:solidFill>
                            <a:schemeClr val="accent1"/>
                          </a:solidFill>
                        </a:rPr>
                        <a:t>留台</a:t>
                      </a:r>
                      <a:r>
                        <a:rPr lang="zh-TW" altLang="en-US" sz="2000" b="1" dirty="0" smtClean="0">
                          <a:solidFill>
                            <a:schemeClr val="accent1"/>
                          </a:solidFill>
                        </a:rPr>
                        <a:t>與</a:t>
                      </a:r>
                      <a:r>
                        <a:rPr lang="zh-TW" altLang="en-US" sz="2000" b="1" u="sng" dirty="0" smtClean="0">
                          <a:solidFill>
                            <a:schemeClr val="accent1"/>
                          </a:solidFill>
                        </a:rPr>
                        <a:t>歸國</a:t>
                      </a:r>
                      <a:r>
                        <a:rPr lang="zh-TW" altLang="en-US" sz="2000" b="1" dirty="0" smtClean="0">
                          <a:solidFill>
                            <a:schemeClr val="accent1"/>
                          </a:solidFill>
                        </a:rPr>
                        <a:t>職涯發展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</a:rPr>
                        <a:t>。</a:t>
                      </a:r>
                      <a:endParaRPr lang="en-US" altLang="zh-TW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</a:rPr>
                        <a:t>簡易校園導覽。</a:t>
                      </a:r>
                      <a:endParaRPr lang="en-US" altLang="zh-TW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</a:rPr>
                        <a:t>介紹在校</a:t>
                      </a:r>
                      <a:r>
                        <a:rPr lang="zh-TW" altLang="en-US" sz="2000" b="1" dirty="0" smtClean="0">
                          <a:solidFill>
                            <a:schemeClr val="accent1"/>
                          </a:solidFill>
                        </a:rPr>
                        <a:t>學習概況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</a:rPr>
                        <a:t>與</a:t>
                      </a:r>
                      <a:r>
                        <a:rPr lang="zh-TW" altLang="en-US" sz="2000" b="1" dirty="0" smtClean="0">
                          <a:solidFill>
                            <a:schemeClr val="accent1"/>
                          </a:solidFill>
                        </a:rPr>
                        <a:t>生活開銷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</a:rPr>
                        <a:t>等資訊。</a:t>
                      </a:r>
                      <a:endParaRPr lang="en-US" altLang="zh-TW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</a:rPr>
                        <a:t>進行中原</a:t>
                      </a:r>
                      <a:r>
                        <a:rPr lang="zh-TW" altLang="en-US" sz="2000" b="1" dirty="0" smtClean="0">
                          <a:solidFill>
                            <a:schemeClr val="accent1"/>
                          </a:solidFill>
                        </a:rPr>
                        <a:t>口碑行銷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</a:rPr>
                        <a:t>。</a:t>
                      </a:r>
                      <a:endParaRPr lang="en-US" altLang="zh-TW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219358"/>
                  </a:ext>
                </a:extLst>
              </a:tr>
              <a:tr h="42899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預約服務之薪資：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基本時薪*服務時間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138395"/>
                  </a:ext>
                </a:extLst>
              </a:tr>
              <a:tr h="624331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合作方式：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國際處</a:t>
                      </a:r>
                      <a:r>
                        <a:rPr lang="zh-TW" altLang="en-US" b="0" dirty="0" smtClean="0"/>
                        <a:t>協助提供</a:t>
                      </a:r>
                      <a:r>
                        <a:rPr lang="zh-TW" altLang="en-US" b="1" dirty="0" smtClean="0"/>
                        <a:t>培訓相關經費補助</a:t>
                      </a:r>
                      <a:r>
                        <a:rPr lang="en-US" altLang="zh-TW" b="0" dirty="0" smtClean="0"/>
                        <a:t>(</a:t>
                      </a:r>
                      <a:r>
                        <a:rPr lang="zh-TW" altLang="en-US" b="0" dirty="0" smtClean="0"/>
                        <a:t>如課程</a:t>
                      </a:r>
                      <a:r>
                        <a:rPr lang="en-US" altLang="zh-TW" b="0" dirty="0" smtClean="0"/>
                        <a:t>)</a:t>
                      </a:r>
                      <a:r>
                        <a:rPr lang="zh-TW" altLang="en-US" b="0" dirty="0" smtClean="0"/>
                        <a:t>，並於</a:t>
                      </a:r>
                      <a:r>
                        <a:rPr lang="zh-TW" altLang="en-US" b="1" dirty="0" smtClean="0"/>
                        <a:t>試辦期間</a:t>
                      </a:r>
                      <a:r>
                        <a:rPr lang="zh-TW" altLang="en-US" b="0" dirty="0" smtClean="0"/>
                        <a:t>提供</a:t>
                      </a:r>
                      <a:r>
                        <a:rPr lang="zh-TW" altLang="en-US" b="1" dirty="0" smtClean="0"/>
                        <a:t>大使服務薪資</a:t>
                      </a:r>
                      <a:r>
                        <a:rPr lang="zh-TW" altLang="en-US" b="0" dirty="0" smtClean="0"/>
                        <a:t>。</a:t>
                      </a:r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809335"/>
                  </a:ext>
                </a:extLst>
              </a:tr>
              <a:tr h="428992">
                <a:tc gridSpan="2">
                  <a:txBody>
                    <a:bodyPr/>
                    <a:lstStyle/>
                    <a:p>
                      <a:r>
                        <a:rPr lang="zh-TW" altLang="en-US" dirty="0" smtClean="0"/>
                        <a:t>有意合作之學院，請於</a:t>
                      </a:r>
                      <a:r>
                        <a:rPr lang="en-US" altLang="zh-TW" dirty="0" smtClean="0">
                          <a:solidFill>
                            <a:srgbClr val="C00000"/>
                          </a:solidFill>
                        </a:rPr>
                        <a:t>113</a:t>
                      </a:r>
                      <a:r>
                        <a:rPr lang="zh-TW" altLang="en-US" dirty="0" smtClean="0">
                          <a:solidFill>
                            <a:srgbClr val="C00000"/>
                          </a:solidFill>
                        </a:rPr>
                        <a:t>年</a:t>
                      </a:r>
                      <a:r>
                        <a:rPr lang="en-US" altLang="zh-TW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r>
                        <a:rPr lang="zh-TW" altLang="en-US" dirty="0" smtClean="0">
                          <a:solidFill>
                            <a:srgbClr val="C00000"/>
                          </a:solidFill>
                        </a:rPr>
                        <a:t>月</a:t>
                      </a:r>
                      <a:r>
                        <a:rPr lang="en-US" altLang="zh-TW" dirty="0" smtClean="0">
                          <a:solidFill>
                            <a:srgbClr val="C00000"/>
                          </a:solidFill>
                        </a:rPr>
                        <a:t>09</a:t>
                      </a:r>
                      <a:r>
                        <a:rPr lang="zh-TW" altLang="en-US" dirty="0" smtClean="0">
                          <a:solidFill>
                            <a:srgbClr val="C00000"/>
                          </a:solidFill>
                        </a:rPr>
                        <a:t>日前</a:t>
                      </a:r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，</a:t>
                      </a:r>
                      <a:r>
                        <a:rPr lang="zh-TW" altLang="en-US" dirty="0" smtClean="0"/>
                        <a:t>以</a:t>
                      </a:r>
                      <a:r>
                        <a:rPr lang="en-US" altLang="zh-TW" dirty="0" smtClean="0"/>
                        <a:t>email</a:t>
                      </a:r>
                      <a:r>
                        <a:rPr lang="zh-TW" altLang="en-US" dirty="0" smtClean="0"/>
                        <a:t>方式聯繫國際處承辦人。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570745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677334" y="1357313"/>
            <a:ext cx="8942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/>
              <a:t>目的：</a:t>
            </a:r>
            <a:r>
              <a:rPr lang="zh-TW" altLang="en-US" sz="2000" dirty="0" smtClean="0"/>
              <a:t>由學院與國際處合作，培訓各院</a:t>
            </a:r>
            <a:r>
              <a:rPr lang="zh-TW" altLang="en-US" sz="2000" b="1" dirty="0" smtClean="0">
                <a:solidFill>
                  <a:schemeClr val="accent6"/>
                </a:solidFill>
              </a:rPr>
              <a:t>多國形象大使</a:t>
            </a:r>
            <a:r>
              <a:rPr lang="zh-TW" altLang="en-US" sz="2000" dirty="0" smtClean="0"/>
              <a:t>，向</a:t>
            </a:r>
            <a:r>
              <a:rPr lang="zh-TW" altLang="en-US" sz="2000" b="1" u="sng" dirty="0" smtClean="0"/>
              <a:t>來訪團體</a:t>
            </a:r>
            <a:r>
              <a:rPr lang="zh-TW" altLang="en-US" sz="2000" dirty="0" smtClean="0"/>
              <a:t>提供</a:t>
            </a:r>
            <a:r>
              <a:rPr lang="zh-TW" altLang="en-US" sz="2000" b="1" dirty="0" smtClean="0">
                <a:solidFill>
                  <a:schemeClr val="accent1"/>
                </a:solidFill>
              </a:rPr>
              <a:t>預約制學系介紹</a:t>
            </a:r>
            <a:r>
              <a:rPr lang="zh-TW" altLang="en-US" sz="2000" dirty="0" smtClean="0"/>
              <a:t>與</a:t>
            </a:r>
            <a:r>
              <a:rPr lang="zh-TW" altLang="en-US" sz="2000" b="1" dirty="0" smtClean="0">
                <a:solidFill>
                  <a:schemeClr val="accent1"/>
                </a:solidFill>
              </a:rPr>
              <a:t>校園導覽</a:t>
            </a:r>
            <a:r>
              <a:rPr lang="zh-TW" altLang="en-US" sz="2000" dirty="0" smtClean="0"/>
              <a:t>等服務。</a:t>
            </a:r>
            <a:endParaRPr lang="zh-TW" altLang="en-US" sz="2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677334" y="6448377"/>
            <a:ext cx="578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承辦人：吳珮維 </a:t>
            </a:r>
            <a:r>
              <a:rPr lang="en-US" altLang="zh-TW" dirty="0" smtClean="0"/>
              <a:t>peiwei@cycu.edu.tw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766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感謝您的聆聽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27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TM02892315[[fn=絲縷]]</Template>
  <TotalTime>1805</TotalTime>
  <Words>922</Words>
  <Application>Microsoft Office PowerPoint</Application>
  <PresentationFormat>寬螢幕</PresentationFormat>
  <Paragraphs>84</Paragraphs>
  <Slides>8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9" baseType="lpstr">
      <vt:lpstr>方正姚体</vt:lpstr>
      <vt:lpstr>微软雅黑</vt:lpstr>
      <vt:lpstr>华文新魏</vt:lpstr>
      <vt:lpstr>微軟正黑體</vt:lpstr>
      <vt:lpstr>新細明體</vt:lpstr>
      <vt:lpstr>Arial</vt:lpstr>
      <vt:lpstr>Calibri</vt:lpstr>
      <vt:lpstr>Trebuchet MS</vt:lpstr>
      <vt:lpstr>Wingdings</vt:lpstr>
      <vt:lpstr>Wingdings 3</vt:lpstr>
      <vt:lpstr>多面向</vt:lpstr>
      <vt:lpstr>PowerPoint 簡報</vt:lpstr>
      <vt:lpstr>國際化專章-113-1學期境外生關懷經費 </vt:lpstr>
      <vt:lpstr>PowerPoint 簡報</vt:lpstr>
      <vt:lpstr>PowerPoint 簡報</vt:lpstr>
      <vt:lpstr>PowerPoint 簡報</vt:lpstr>
      <vt:lpstr>國際化專章-中原大學學院形象大使 (試辦)</vt:lpstr>
      <vt:lpstr>學院形象大使(試辦)</vt:lpstr>
      <vt:lpstr>感謝您的聆聽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吳珮維</dc:creator>
  <cp:lastModifiedBy>吳珮維</cp:lastModifiedBy>
  <cp:revision>124</cp:revision>
  <cp:lastPrinted>2024-09-23T02:57:28Z</cp:lastPrinted>
  <dcterms:created xsi:type="dcterms:W3CDTF">2023-09-18T07:15:05Z</dcterms:created>
  <dcterms:modified xsi:type="dcterms:W3CDTF">2024-09-24T07:50:08Z</dcterms:modified>
</cp:coreProperties>
</file>